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1"/>
  </p:notesMasterIdLst>
  <p:sldIdLst>
    <p:sldId id="257" r:id="rId2"/>
    <p:sldId id="258" r:id="rId3"/>
    <p:sldId id="259" r:id="rId4"/>
    <p:sldId id="280" r:id="rId5"/>
    <p:sldId id="267" r:id="rId6"/>
    <p:sldId id="289" r:id="rId7"/>
    <p:sldId id="260" r:id="rId8"/>
    <p:sldId id="276" r:id="rId9"/>
    <p:sldId id="278" r:id="rId10"/>
    <p:sldId id="281" r:id="rId11"/>
    <p:sldId id="282" r:id="rId12"/>
    <p:sldId id="277" r:id="rId13"/>
    <p:sldId id="273" r:id="rId14"/>
    <p:sldId id="266" r:id="rId15"/>
    <p:sldId id="279" r:id="rId16"/>
    <p:sldId id="275" r:id="rId17"/>
    <p:sldId id="268" r:id="rId18"/>
    <p:sldId id="287" r:id="rId19"/>
    <p:sldId id="288" r:id="rId20"/>
    <p:sldId id="284" r:id="rId21"/>
    <p:sldId id="261" r:id="rId22"/>
    <p:sldId id="286" r:id="rId23"/>
    <p:sldId id="274" r:id="rId24"/>
    <p:sldId id="270" r:id="rId25"/>
    <p:sldId id="272" r:id="rId26"/>
    <p:sldId id="269" r:id="rId27"/>
    <p:sldId id="264" r:id="rId28"/>
    <p:sldId id="262" r:id="rId29"/>
    <p:sldId id="26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as van der Woude" initials="KvdW" lastIdx="4" clrIdx="0">
    <p:extLst>
      <p:ext uri="{19B8F6BF-5375-455C-9EA6-DF929625EA0E}">
        <p15:presenceInfo xmlns:p15="http://schemas.microsoft.com/office/powerpoint/2012/main" userId="e059fdaae47d8a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53" d="100"/>
          <a:sy n="53" d="100"/>
        </p:scale>
        <p:origin x="658" y="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03T11:39:15.974" idx="4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D0999-9599-48C2-BD4C-CB9CFEB85CE4}" type="datetimeFigureOut">
              <a:rPr lang="nl-NL" smtClean="0"/>
              <a:t>5-6-2019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58836-8061-4C3F-8606-10D2D481ABE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329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CC6F-4FD8-4B59-AFE1-2824FE813CB4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252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478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9C70-9F8E-470B-80A1-AFFFB55B9116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20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5A29E-FF49-4384-AC1B-9CBC26C40C3C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462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B036-B443-4233-A0E2-CB5E21D4043C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240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73C2-C4E0-4A9F-90C9-E4601EA97885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627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0F019-5FF0-4F16-B2F7-37ED07881A71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614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0A03-34EA-4311-8B91-413870AD9D05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426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A0E0-8B9E-41E9-A017-2B353CBF696F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357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8E12-0E79-4BB5-91A1-B90BC6A0CE75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6517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1DA8C-1522-4D19-A658-6FD9F3E61E0F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363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5D333-FBA1-48A9-8048-8A6CC4DBF32A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450AE-7FB4-4C4A-BF74-CC967C83144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463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.xlsx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zeeuwind.nl/PUUR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4F759C9-5D32-4C8A-874C-E780562F4D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37375" y="860207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3166CE-E933-46BE-A8AD-E61674012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7190" y="464938"/>
            <a:ext cx="5630424" cy="2538538"/>
          </a:xfrm>
        </p:spPr>
        <p:txBody>
          <a:bodyPr>
            <a:normAutofit/>
          </a:bodyPr>
          <a:lstStyle/>
          <a:p>
            <a:r>
              <a:rPr lang="nl-NL" sz="4000" b="1" dirty="0">
                <a:latin typeface="+mn-lt"/>
              </a:rPr>
              <a:t>Informatie avond PostcodeRoos Project Gemeente Goes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D92CA4-B5FC-4205-89E2-C28254C94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1549" y="4051407"/>
            <a:ext cx="5630424" cy="2071349"/>
          </a:xfrm>
        </p:spPr>
        <p:txBody>
          <a:bodyPr>
            <a:noAutofit/>
          </a:bodyPr>
          <a:lstStyle/>
          <a:p>
            <a:r>
              <a:rPr lang="nl-NL" sz="2800" dirty="0"/>
              <a:t>5 juni 2019</a:t>
            </a:r>
          </a:p>
          <a:p>
            <a:r>
              <a:rPr lang="nl-NL" sz="2800" dirty="0"/>
              <a:t>Stadhuis Goes</a:t>
            </a:r>
          </a:p>
          <a:p>
            <a:r>
              <a:rPr lang="nl-NL" sz="2800" dirty="0"/>
              <a:t>19.30 – 21.30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1DA6810-3279-41AA-9F35-22479FB41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93CE9C6-3D46-4DAD-BE63-0F64D8316C47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858F4E-C4CE-4943-9F88-0994F59E0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2450AE-7FB4-4C4A-BF74-CC967C831442}" type="slidenum">
              <a:rPr lang="nl-NL" smtClean="0"/>
              <a:t>1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333445B-EE57-400E-9B1C-24E42DA6C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171" y="4001893"/>
            <a:ext cx="4787153" cy="310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7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initiatiefnemers</a:t>
            </a:r>
          </a:p>
          <a:p>
            <a:r>
              <a:rPr lang="nl-NL" dirty="0"/>
              <a:t>Wat is een PostcodeRoos Project</a:t>
            </a:r>
          </a:p>
          <a:p>
            <a:r>
              <a:rPr lang="nl-NL" dirty="0"/>
              <a:t>Wie steunen ons?</a:t>
            </a:r>
          </a:p>
          <a:p>
            <a:r>
              <a:rPr lang="nl-NL" dirty="0"/>
              <a:t>Waar staan we op dit moment</a:t>
            </a:r>
          </a:p>
          <a:p>
            <a:r>
              <a:rPr lang="nl-NL" dirty="0"/>
              <a:t>Wat moet er nog gebeuren</a:t>
            </a:r>
          </a:p>
          <a:p>
            <a:r>
              <a:rPr lang="nl-NL" dirty="0"/>
              <a:t>Wat is het voordeel voor de deelnemers</a:t>
            </a:r>
          </a:p>
          <a:p>
            <a:r>
              <a:rPr lang="nl-NL" dirty="0"/>
              <a:t>Rol en Bestuur van de Coöperatie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307" b="7392"/>
          <a:stretch/>
        </p:blipFill>
        <p:spPr>
          <a:xfrm>
            <a:off x="-3359" y="1"/>
            <a:ext cx="2136959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9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536" y="0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De initiatiefnemers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276" y="1323974"/>
            <a:ext cx="10515600" cy="5397501"/>
          </a:xfrm>
        </p:spPr>
        <p:txBody>
          <a:bodyPr>
            <a:normAutofit/>
          </a:bodyPr>
          <a:lstStyle/>
          <a:p>
            <a:r>
              <a:rPr lang="nl-NL" sz="3200" b="1" dirty="0"/>
              <a:t>Inwoners van de Gemeente Goes</a:t>
            </a:r>
          </a:p>
          <a:p>
            <a:pPr lvl="1"/>
            <a:r>
              <a:rPr lang="nl-NL" sz="2800" dirty="0"/>
              <a:t>Geïnspireerd door de Klimaatdiscussie en de Energietransitie</a:t>
            </a:r>
          </a:p>
          <a:p>
            <a:pPr lvl="1"/>
            <a:r>
              <a:rPr lang="nl-NL" sz="2800" dirty="0"/>
              <a:t>Niet afwachten, maar aanpakken</a:t>
            </a:r>
          </a:p>
          <a:p>
            <a:pPr lvl="2"/>
            <a:r>
              <a:rPr lang="nl-NL" sz="2400" dirty="0"/>
              <a:t>Lokaal en Samen</a:t>
            </a:r>
          </a:p>
          <a:p>
            <a:pPr lvl="1"/>
            <a:r>
              <a:rPr lang="nl-NL" sz="2800" dirty="0"/>
              <a:t>Lokale projecten</a:t>
            </a:r>
          </a:p>
          <a:p>
            <a:pPr lvl="2"/>
            <a:r>
              <a:rPr lang="nl-NL" dirty="0"/>
              <a:t>Zon</a:t>
            </a:r>
          </a:p>
          <a:p>
            <a:pPr lvl="2"/>
            <a:r>
              <a:rPr lang="nl-NL" dirty="0"/>
              <a:t>Wind</a:t>
            </a:r>
          </a:p>
          <a:p>
            <a:pPr lvl="2"/>
            <a:r>
              <a:rPr lang="nl-NL" dirty="0"/>
              <a:t>Opslag</a:t>
            </a:r>
          </a:p>
          <a:p>
            <a:pPr lvl="2"/>
            <a:r>
              <a:rPr lang="nl-NL" dirty="0"/>
              <a:t>???</a:t>
            </a:r>
          </a:p>
          <a:p>
            <a:pPr lvl="1"/>
            <a:r>
              <a:rPr lang="nl-NL" sz="2800" dirty="0"/>
              <a:t>Beginnen waar het kan =&gt; zon</a:t>
            </a:r>
          </a:p>
          <a:p>
            <a:pPr lvl="2"/>
            <a:r>
              <a:rPr lang="nl-NL" dirty="0"/>
              <a:t>Voorkeur voor daken =&gt;redelijke vergoeding dak eigenaar</a:t>
            </a:r>
          </a:p>
          <a:p>
            <a:pPr lvl="2"/>
            <a:r>
              <a:rPr lang="nl-NL" dirty="0"/>
              <a:t>Aandacht voor de minder draagkrachtigen</a:t>
            </a:r>
          </a:p>
          <a:p>
            <a:pPr lvl="2"/>
            <a:r>
              <a:rPr lang="nl-NL" dirty="0"/>
              <a:t>Zo mogelijk voor heel Goes en Kattendijke =&gt; meerdere daken nodig</a:t>
            </a:r>
          </a:p>
          <a:p>
            <a:pPr lvl="2"/>
            <a:endParaRPr lang="nl-NL" dirty="0"/>
          </a:p>
          <a:p>
            <a:pPr lvl="2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3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370" b="7392"/>
          <a:stretch/>
        </p:blipFill>
        <p:spPr>
          <a:xfrm>
            <a:off x="-3359" y="1"/>
            <a:ext cx="2167439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5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Dit zijn de namen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4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994"/>
          <a:stretch/>
        </p:blipFill>
        <p:spPr>
          <a:xfrm>
            <a:off x="-3359" y="0"/>
            <a:ext cx="2147119" cy="18256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06BB14CF-D7CB-456C-ADEC-5329731E590D}"/>
              </a:ext>
            </a:extLst>
          </p:cNvPr>
          <p:cNvSpPr/>
          <p:nvPr/>
        </p:nvSpPr>
        <p:spPr>
          <a:xfrm>
            <a:off x="119866" y="1537948"/>
            <a:ext cx="71645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Staand: </a:t>
            </a:r>
          </a:p>
          <a:p>
            <a:pPr>
              <a:spcAft>
                <a:spcPts val="0"/>
              </a:spcAft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Klaas van der Woude Joke Kesteloo, </a:t>
            </a:r>
          </a:p>
          <a:p>
            <a:pPr>
              <a:spcAft>
                <a:spcPts val="0"/>
              </a:spcAft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Laura de Regt, Wil Stolk, Marco Visser</a:t>
            </a:r>
          </a:p>
          <a:p>
            <a:pPr>
              <a:spcAft>
                <a:spcPts val="0"/>
              </a:spcAft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Zittend</a:t>
            </a:r>
          </a:p>
          <a:p>
            <a:pPr>
              <a:spcAft>
                <a:spcPts val="0"/>
              </a:spcAft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Carla Michielsen, Joep de Visser, </a:t>
            </a:r>
          </a:p>
          <a:p>
            <a:pPr>
              <a:spcAft>
                <a:spcPts val="0"/>
              </a:spcAft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Melissa Ernst  </a:t>
            </a:r>
          </a:p>
          <a:p>
            <a:pPr>
              <a:spcAft>
                <a:spcPts val="0"/>
              </a:spcAft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Ontbrekend</a:t>
            </a:r>
          </a:p>
          <a:p>
            <a:pPr>
              <a:spcAft>
                <a:spcPts val="0"/>
              </a:spcAft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Leen van Zon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826E6D6F-D79F-4CB2-8B70-8BDCA03C0B3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596" y="1546056"/>
            <a:ext cx="6952334" cy="495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9571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117046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Wie steunen dit PCR-initiatief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8228" y="1182946"/>
            <a:ext cx="10515600" cy="5433068"/>
          </a:xfrm>
        </p:spPr>
        <p:txBody>
          <a:bodyPr>
            <a:normAutofit lnSpcReduction="10000"/>
          </a:bodyPr>
          <a:lstStyle/>
          <a:p>
            <a:r>
              <a:rPr lang="nl-NL" b="1" dirty="0"/>
              <a:t>Zeeuwind </a:t>
            </a:r>
            <a:r>
              <a:rPr lang="nl-NL" dirty="0"/>
              <a:t>(Marjan Brandes)</a:t>
            </a:r>
          </a:p>
          <a:p>
            <a:pPr lvl="1"/>
            <a:r>
              <a:rPr lang="nl-NL" dirty="0"/>
              <a:t>Raad en daad bij het oprichten en realiseren van ons project</a:t>
            </a:r>
          </a:p>
          <a:p>
            <a:pPr lvl="1"/>
            <a:r>
              <a:rPr lang="nl-NL" dirty="0"/>
              <a:t>Mogelijk in de toekomst: </a:t>
            </a:r>
            <a:r>
              <a:rPr lang="nl-NL" dirty="0" err="1"/>
              <a:t>AdmInistratieve</a:t>
            </a:r>
            <a:r>
              <a:rPr lang="nl-NL" dirty="0"/>
              <a:t> ondersteuning </a:t>
            </a:r>
          </a:p>
          <a:p>
            <a:r>
              <a:rPr lang="nl-NL" b="1" dirty="0"/>
              <a:t>Gemeente Goes: </a:t>
            </a:r>
            <a:r>
              <a:rPr lang="nl-NL" dirty="0"/>
              <a:t>(Arne Dorleijn)</a:t>
            </a:r>
          </a:p>
          <a:p>
            <a:pPr lvl="1"/>
            <a:r>
              <a:rPr lang="nl-NL" dirty="0"/>
              <a:t>Financiële steun</a:t>
            </a:r>
          </a:p>
          <a:p>
            <a:pPr lvl="1"/>
            <a:r>
              <a:rPr lang="nl-NL" dirty="0"/>
              <a:t>Bemiddelt bij het vinden van een dak</a:t>
            </a:r>
          </a:p>
          <a:p>
            <a:pPr lvl="1"/>
            <a:r>
              <a:rPr lang="nl-NL" dirty="0"/>
              <a:t>Stimulans voor Energietransitie in de Gemeente Goes</a:t>
            </a:r>
          </a:p>
          <a:p>
            <a:pPr lvl="1"/>
            <a:r>
              <a:rPr lang="nl-NL" dirty="0"/>
              <a:t>Juicht burgerinitiatieven toe</a:t>
            </a:r>
          </a:p>
          <a:p>
            <a:r>
              <a:rPr lang="nl-NL" b="1" dirty="0"/>
              <a:t>Rabobank</a:t>
            </a:r>
          </a:p>
          <a:p>
            <a:pPr lvl="1"/>
            <a:r>
              <a:rPr lang="nl-NL" dirty="0"/>
              <a:t>Steunt regionale projecten uit haar Coöperatief Dividend </a:t>
            </a:r>
          </a:p>
          <a:p>
            <a:pPr lvl="1"/>
            <a:r>
              <a:rPr lang="nl-NL" dirty="0"/>
              <a:t>Advies en uitvoering bankierszaken</a:t>
            </a:r>
          </a:p>
          <a:p>
            <a:r>
              <a:rPr lang="nl-NL" b="1" dirty="0"/>
              <a:t>Zeeuws Klimaat Fonds </a:t>
            </a:r>
            <a:r>
              <a:rPr lang="nl-NL" dirty="0"/>
              <a:t>(Ad </a:t>
            </a:r>
            <a:r>
              <a:rPr lang="nl-NL" dirty="0" err="1"/>
              <a:t>Phernambuck</a:t>
            </a:r>
            <a:r>
              <a:rPr lang="nl-NL" dirty="0"/>
              <a:t>)</a:t>
            </a:r>
          </a:p>
          <a:p>
            <a:pPr lvl="1"/>
            <a:r>
              <a:rPr lang="nl-NL" dirty="0"/>
              <a:t>Steun bij de realisering van Energietransitie projecten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5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455790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Het Zeeuwse Klimaat Fonds ondersteunt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733" y="2431426"/>
            <a:ext cx="10515600" cy="5201899"/>
          </a:xfrm>
        </p:spPr>
        <p:txBody>
          <a:bodyPr/>
          <a:lstStyle/>
          <a:p>
            <a:r>
              <a:rPr lang="nl-NL" dirty="0"/>
              <a:t>Deelnemende bedrijven en instellingen streven er naar klimaatneutraal te worden</a:t>
            </a:r>
          </a:p>
          <a:p>
            <a:pPr lvl="1"/>
            <a:r>
              <a:rPr lang="nl-NL" dirty="0"/>
              <a:t>En vullen daarmee het Fonds</a:t>
            </a:r>
          </a:p>
          <a:p>
            <a:r>
              <a:rPr lang="nl-NL" dirty="0"/>
              <a:t>Het Klimaat Fonds stimuleert duurzame energieprojecten</a:t>
            </a:r>
          </a:p>
          <a:p>
            <a:pPr lvl="1"/>
            <a:r>
              <a:rPr lang="nl-NL" dirty="0"/>
              <a:t>PostcodeRoos Projecten</a:t>
            </a:r>
          </a:p>
          <a:p>
            <a:pPr lvl="1"/>
            <a:r>
              <a:rPr lang="nl-NL" dirty="0"/>
              <a:t>Subsidie mogelijk tot 10% van het investeringsbedrag van de installatie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6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0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95948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Organisatie van het Initiatief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sz="3200" dirty="0"/>
              <a:t>Energie Collectief PUUR opgericht</a:t>
            </a:r>
          </a:p>
          <a:p>
            <a:pPr lvl="1"/>
            <a:r>
              <a:rPr lang="nl-NL" sz="2800" dirty="0"/>
              <a:t>Functioneert in de vorm van een stichting</a:t>
            </a:r>
          </a:p>
          <a:p>
            <a:pPr lvl="2"/>
            <a:r>
              <a:rPr lang="nl-NL" sz="2400" dirty="0"/>
              <a:t>Voor het hebben van solide (financiële &amp; juridische) basis</a:t>
            </a:r>
          </a:p>
          <a:p>
            <a:pPr lvl="2"/>
            <a:r>
              <a:rPr lang="nl-NL" sz="2400" dirty="0"/>
              <a:t>Bereidt de PCR-projecten voor</a:t>
            </a:r>
          </a:p>
          <a:p>
            <a:pPr lvl="2"/>
            <a:r>
              <a:rPr lang="nl-NL" sz="2400" dirty="0"/>
              <a:t>Zoekt deelnemers</a:t>
            </a:r>
          </a:p>
          <a:p>
            <a:pPr lvl="2"/>
            <a:r>
              <a:rPr lang="nl-NL" sz="2400" dirty="0"/>
              <a:t>Zoekt bestuur van op te richten Coöperatie</a:t>
            </a:r>
          </a:p>
          <a:p>
            <a:pPr lvl="2"/>
            <a:r>
              <a:rPr lang="nl-NL" sz="2400" dirty="0"/>
              <a:t>Stimuleert samenwerking verschillende PCR-coöperaties</a:t>
            </a:r>
          </a:p>
          <a:p>
            <a:pPr lvl="1"/>
            <a:endParaRPr lang="nl-NL" dirty="0"/>
          </a:p>
          <a:p>
            <a:pPr lvl="2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7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994"/>
          <a:stretch/>
        </p:blipFill>
        <p:spPr>
          <a:xfrm>
            <a:off x="-3359" y="0"/>
            <a:ext cx="214711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2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Een PostcodeRoos Project - Waarom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0551" y="1551429"/>
            <a:ext cx="10515600" cy="5079117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Gezamenlijk stroom opwekken met zonnepanelen</a:t>
            </a:r>
          </a:p>
          <a:p>
            <a:pPr marL="457200" lvl="1" indent="0">
              <a:buNone/>
            </a:pPr>
            <a:r>
              <a:rPr lang="nl-NL" sz="2800" dirty="0"/>
              <a:t>op groot dak</a:t>
            </a:r>
          </a:p>
          <a:p>
            <a:pPr lvl="1"/>
            <a:r>
              <a:rPr lang="nl-NL" dirty="0"/>
              <a:t>Omdat </a:t>
            </a:r>
          </a:p>
          <a:p>
            <a:pPr lvl="2"/>
            <a:r>
              <a:rPr lang="nl-NL" dirty="0"/>
              <a:t>eigen dak niet geschikt of te klein is (warmtepompp!)</a:t>
            </a:r>
          </a:p>
          <a:p>
            <a:pPr lvl="2"/>
            <a:r>
              <a:rPr lang="nl-NL" dirty="0"/>
              <a:t>de ligging t.o.v. de zon niet goed is</a:t>
            </a:r>
          </a:p>
          <a:p>
            <a:pPr lvl="2"/>
            <a:r>
              <a:rPr lang="nl-NL" dirty="0"/>
              <a:t>je niet eigenaar bent van je huis</a:t>
            </a:r>
          </a:p>
          <a:p>
            <a:pPr lvl="2"/>
            <a:r>
              <a:rPr lang="nl-NL" dirty="0"/>
              <a:t>Je het opwekken van stroom in je eigen buurt belangrijk vindt</a:t>
            </a:r>
          </a:p>
          <a:p>
            <a:pPr lvl="2"/>
            <a:r>
              <a:rPr lang="nl-NL" dirty="0"/>
              <a:t>Er vele onbenutte daken liggen</a:t>
            </a:r>
          </a:p>
          <a:p>
            <a:pPr marL="914400" lvl="2" indent="0">
              <a:buNone/>
            </a:pPr>
            <a:endParaRPr lang="nl-NL" dirty="0"/>
          </a:p>
          <a:p>
            <a:pPr lvl="1"/>
            <a:r>
              <a:rPr lang="nl-NL" dirty="0"/>
              <a:t>Want </a:t>
            </a:r>
          </a:p>
          <a:p>
            <a:pPr lvl="2"/>
            <a:r>
              <a:rPr lang="nl-NL" dirty="0"/>
              <a:t>Je je wilt bijdragen aan vermindering CO2 uitstoot</a:t>
            </a:r>
          </a:p>
          <a:p>
            <a:pPr lvl="2"/>
            <a:r>
              <a:rPr lang="nl-NL" dirty="0"/>
              <a:t>Je hebt duurzaamheid hoog in je vaandel staan</a:t>
            </a:r>
          </a:p>
          <a:p>
            <a:pPr lvl="2"/>
            <a:r>
              <a:rPr lang="nl-NL" dirty="0"/>
              <a:t>Je wilt eigen hand in de energietransitie</a:t>
            </a:r>
          </a:p>
          <a:p>
            <a:pPr lvl="2"/>
            <a:r>
              <a:rPr lang="nl-NL" dirty="0"/>
              <a:t>Interessante subsidie</a:t>
            </a:r>
          </a:p>
          <a:p>
            <a:pPr lvl="2"/>
            <a:r>
              <a:rPr lang="nl-NL" dirty="0"/>
              <a:t>Financieel attractief</a:t>
            </a:r>
          </a:p>
          <a:p>
            <a:pPr lvl="1"/>
            <a:r>
              <a:rPr lang="nl-NL" dirty="0"/>
              <a:t>En</a:t>
            </a:r>
          </a:p>
          <a:p>
            <a:pPr lvl="2"/>
            <a:r>
              <a:rPr lang="nl-NL" dirty="0"/>
              <a:t>Lage investeringskosten</a:t>
            </a:r>
          </a:p>
          <a:p>
            <a:pPr lvl="1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8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378669-1634-4DE0-9FEF-431AED9E2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433" y="3457254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40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Een Postcode Roos – Hoe en voor wie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Gebruikmaken van de Postcode Roos regeling</a:t>
            </a:r>
          </a:p>
          <a:p>
            <a:pPr lvl="1"/>
            <a:r>
              <a:rPr lang="nl-NL" dirty="0"/>
              <a:t>Verlaagd tarief energiebelasting bij collectieve opwekking van elektriciteit</a:t>
            </a:r>
          </a:p>
          <a:p>
            <a:pPr lvl="1"/>
            <a:r>
              <a:rPr lang="nl-NL" dirty="0"/>
              <a:t>De  regeling is onderhevig aan wijziging, maar voor dit jaar vast</a:t>
            </a:r>
          </a:p>
          <a:p>
            <a:r>
              <a:rPr lang="nl-NL" dirty="0"/>
              <a:t>15 jaar korting op energiebelasting op de elektriciteitsrekening</a:t>
            </a:r>
          </a:p>
          <a:p>
            <a:r>
              <a:rPr lang="nl-NL" dirty="0"/>
              <a:t>Geldig in de Postcode waarin het dak ligt</a:t>
            </a:r>
          </a:p>
          <a:p>
            <a:r>
              <a:rPr lang="nl-NL" dirty="0"/>
              <a:t>Geldig in alle postcodes die er onmiddellijk aan grenzen</a:t>
            </a:r>
          </a:p>
          <a:p>
            <a:endParaRPr lang="nl-NL" dirty="0"/>
          </a:p>
          <a:p>
            <a:r>
              <a:rPr lang="nl-NL" dirty="0"/>
              <a:t>Bestemd voor </a:t>
            </a:r>
          </a:p>
          <a:p>
            <a:pPr lvl="1"/>
            <a:r>
              <a:rPr lang="nl-NL" dirty="0"/>
              <a:t>Particulieren</a:t>
            </a:r>
          </a:p>
          <a:p>
            <a:pPr lvl="1"/>
            <a:r>
              <a:rPr lang="nl-NL" dirty="0"/>
              <a:t>Bedrijven met max 10.000 kWh</a:t>
            </a:r>
          </a:p>
          <a:p>
            <a:pPr lvl="1"/>
            <a:r>
              <a:rPr lang="nl-NL" dirty="0" err="1"/>
              <a:t>Dakeigenaar</a:t>
            </a:r>
            <a:r>
              <a:rPr lang="nl-NL" dirty="0"/>
              <a:t> (max 20% of 10.000kWh met kva max 3*80 </a:t>
            </a:r>
            <a:r>
              <a:rPr lang="nl-NL" dirty="0" err="1"/>
              <a:t>Amp</a:t>
            </a:r>
            <a:r>
              <a:rPr lang="nl-NL" dirty="0"/>
              <a:t>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9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D0E6A81-D1CD-4599-B9D2-90704441F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65631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2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09957"/>
            <a:ext cx="9744697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Een Postcode Roos – Hoe en voor wie 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r>
              <a:rPr lang="nl-NL" dirty="0"/>
              <a:t>De Coöperant koopt voor 15 jaar Certificaten van de Coöperatie.</a:t>
            </a:r>
          </a:p>
          <a:p>
            <a:pPr lvl="1"/>
            <a:r>
              <a:rPr lang="nl-NL" dirty="0"/>
              <a:t>Daarmee 15 jaar lang teruggave energiebelasting</a:t>
            </a:r>
          </a:p>
          <a:p>
            <a:pPr lvl="1"/>
            <a:r>
              <a:rPr lang="nl-NL" dirty="0"/>
              <a:t>En deelname in de winst van de coöperatie</a:t>
            </a:r>
          </a:p>
          <a:p>
            <a:pPr lvl="1"/>
            <a:r>
              <a:rPr lang="nl-NL" dirty="0"/>
              <a:t>Terugverdientijd ongeveer 9 jaar</a:t>
            </a:r>
          </a:p>
          <a:p>
            <a:pPr lvl="1"/>
            <a:r>
              <a:rPr lang="nl-NL" dirty="0"/>
              <a:t>Totale rendement op de investering 4 à 5%</a:t>
            </a:r>
          </a:p>
          <a:p>
            <a:r>
              <a:rPr lang="nl-NL" dirty="0"/>
              <a:t>De </a:t>
            </a:r>
            <a:r>
              <a:rPr lang="nl-NL" dirty="0" err="1"/>
              <a:t>dakeigenaar</a:t>
            </a:r>
            <a:r>
              <a:rPr lang="nl-NL" dirty="0"/>
              <a:t> ontvangt gedurende de 15 jaar</a:t>
            </a:r>
          </a:p>
          <a:p>
            <a:pPr lvl="1"/>
            <a:r>
              <a:rPr lang="nl-NL" dirty="0"/>
              <a:t>Bescheiden vergoeding voor het dak</a:t>
            </a:r>
          </a:p>
          <a:p>
            <a:pPr lvl="1"/>
            <a:r>
              <a:rPr lang="nl-NL" dirty="0"/>
              <a:t>Deels gerelateerd aan de stroomprijs</a:t>
            </a:r>
          </a:p>
          <a:p>
            <a:r>
              <a:rPr lang="nl-NL" dirty="0"/>
              <a:t>Na de 15 jaar worden de zonnepanelen eigendom van de </a:t>
            </a:r>
          </a:p>
          <a:p>
            <a:pPr marL="0" indent="0">
              <a:buNone/>
            </a:pPr>
            <a:r>
              <a:rPr lang="nl-NL" dirty="0"/>
              <a:t>   </a:t>
            </a:r>
            <a:r>
              <a:rPr lang="nl-NL" dirty="0" err="1"/>
              <a:t>dakeigenaar</a:t>
            </a:r>
            <a:r>
              <a:rPr lang="nl-NL" dirty="0"/>
              <a:t> die nog ongeveer 10 jaar de opgewekte </a:t>
            </a:r>
          </a:p>
          <a:p>
            <a:pPr marL="0" indent="0">
              <a:buNone/>
            </a:pPr>
            <a:r>
              <a:rPr lang="nl-NL" dirty="0"/>
              <a:t>   stroom kan verkopen.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10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4E2D8E3-B3CB-4A2D-9CC9-CFEAC721E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95" y="2281435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30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19" y="320675"/>
            <a:ext cx="9590583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Een Postcode Roos – Hoe en voor wie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 lnSpcReduction="10000"/>
          </a:bodyPr>
          <a:lstStyle/>
          <a:p>
            <a:r>
              <a:rPr lang="nl-NL" dirty="0"/>
              <a:t>De stroomprijs bedraagt momenteel 21 ct</a:t>
            </a:r>
          </a:p>
          <a:p>
            <a:pPr lvl="1"/>
            <a:r>
              <a:rPr lang="nl-NL" dirty="0"/>
              <a:t>Hiervan is ongeveer 12 ct energiebelasting incl. BTW</a:t>
            </a:r>
          </a:p>
          <a:p>
            <a:pPr lvl="1"/>
            <a:endParaRPr lang="nl-NL" dirty="0"/>
          </a:p>
          <a:p>
            <a:r>
              <a:rPr lang="nl-NL" dirty="0"/>
              <a:t>De coöperant krijgt 12 ct ‘korting’ voor iedere kWh die er voor </a:t>
            </a:r>
          </a:p>
          <a:p>
            <a:pPr marL="0" indent="0">
              <a:buNone/>
            </a:pPr>
            <a:r>
              <a:rPr lang="nl-NL" dirty="0"/>
              <a:t>   hem/haar is opgewekt door de Coöperatie</a:t>
            </a:r>
          </a:p>
          <a:p>
            <a:r>
              <a:rPr lang="nl-NL" dirty="0"/>
              <a:t>De coöperatie zorgt dat de coöperant een aanwijzing van de belastingdienst krijgt voor de totale ‘korting’ die hij bij zijn </a:t>
            </a:r>
          </a:p>
          <a:p>
            <a:pPr marL="0" indent="0">
              <a:buNone/>
            </a:pPr>
            <a:r>
              <a:rPr lang="nl-NL" dirty="0"/>
              <a:t>   elektriciteitsbedrijf in kan dienen</a:t>
            </a:r>
          </a:p>
          <a:p>
            <a:r>
              <a:rPr lang="nl-NL" dirty="0"/>
              <a:t>Waar mogelijk ontvangt de coöperant het hem toekomende deel van de winst van de coöperatie.</a:t>
            </a:r>
          </a:p>
          <a:p>
            <a:pPr marL="0" indent="0">
              <a:buNone/>
            </a:pPr>
            <a:r>
              <a:rPr lang="nl-NL" dirty="0"/>
              <a:t>	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07174"/>
            <a:ext cx="2743200" cy="365125"/>
          </a:xfrm>
        </p:spPr>
        <p:txBody>
          <a:bodyPr/>
          <a:lstStyle/>
          <a:p>
            <a:fld id="{212450AE-7FB4-4C4A-BF74-CC967C831442}" type="slidenum">
              <a:rPr lang="nl-NL" smtClean="0"/>
              <a:t>11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0D750DF-FBC2-427D-9EC3-CBD0BD3E1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901" y="3030039"/>
            <a:ext cx="2334372" cy="233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37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400" y="523553"/>
            <a:ext cx="9627742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Andere oplossingen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Panelen op eigen dak</a:t>
            </a:r>
          </a:p>
          <a:p>
            <a:pPr lvl="1"/>
            <a:r>
              <a:rPr lang="nl-NL" dirty="0"/>
              <a:t>In huidige regeling voordeliger (zeker tot 2023, maar daarna?)</a:t>
            </a:r>
          </a:p>
          <a:p>
            <a:r>
              <a:rPr lang="nl-NL" dirty="0"/>
              <a:t>Wind</a:t>
            </a:r>
          </a:p>
          <a:p>
            <a:pPr lvl="1"/>
            <a:r>
              <a:rPr lang="nl-NL" dirty="0"/>
              <a:t>Realisatie windparken is tijdrovend</a:t>
            </a:r>
          </a:p>
          <a:p>
            <a:pPr lvl="1"/>
            <a:r>
              <a:rPr lang="nl-NL" dirty="0"/>
              <a:t>Tamelijk grootschalig</a:t>
            </a:r>
          </a:p>
          <a:p>
            <a:r>
              <a:rPr lang="nl-NL" dirty="0"/>
              <a:t>Biomassa</a:t>
            </a:r>
          </a:p>
          <a:p>
            <a:pPr lvl="1"/>
            <a:r>
              <a:rPr lang="nl-NL" dirty="0"/>
              <a:t>Tamelijk controversieel</a:t>
            </a:r>
          </a:p>
          <a:p>
            <a:pPr lvl="1"/>
            <a:r>
              <a:rPr lang="nl-NL" dirty="0"/>
              <a:t>Grootschalig</a:t>
            </a:r>
          </a:p>
          <a:p>
            <a:r>
              <a:rPr lang="nl-NL" dirty="0"/>
              <a:t>Kernenergie</a:t>
            </a:r>
          </a:p>
          <a:p>
            <a:pPr lvl="1"/>
            <a:r>
              <a:rPr lang="nl-NL" dirty="0"/>
              <a:t>Super omstreden</a:t>
            </a:r>
          </a:p>
          <a:p>
            <a:pPr lvl="1"/>
            <a:r>
              <a:rPr lang="nl-NL" dirty="0"/>
              <a:t>Super grootschalig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12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53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Terug naar de Gemeente Goes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Doel: op zoveel mogelijk plaatsen toegang tot lokaal opgewekte stroom</a:t>
            </a:r>
          </a:p>
          <a:p>
            <a:r>
              <a:rPr lang="nl-NL" dirty="0"/>
              <a:t>Meerdere daken nodig om dat te bereiken.</a:t>
            </a:r>
          </a:p>
          <a:p>
            <a:endParaRPr lang="nl-NL" dirty="0"/>
          </a:p>
          <a:p>
            <a:r>
              <a:rPr lang="nl-NL" dirty="0"/>
              <a:t>Met de huidige kandidaat daken deelname mogelijk in</a:t>
            </a:r>
          </a:p>
          <a:p>
            <a:pPr lvl="1"/>
            <a:r>
              <a:rPr lang="nl-NL" dirty="0"/>
              <a:t>Goes, Kattendijke, Kloetinge, Wilhelminadorp en ‘s Heer Hendrikskinderen</a:t>
            </a:r>
          </a:p>
          <a:p>
            <a:pPr lvl="1"/>
            <a:r>
              <a:rPr lang="nl-NL" b="1" dirty="0"/>
              <a:t>We zoeken meer daken!</a:t>
            </a:r>
          </a:p>
          <a:p>
            <a:r>
              <a:rPr lang="nl-NL" dirty="0"/>
              <a:t>We zoeken samenwerking met initiatieven in andere plaatsen in de Gemeente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b="1" dirty="0"/>
              <a:t>Als alle lichten groen worden: momenteel 750 panelen mogelijk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13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92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679" y="28784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Kandidaat daken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0759" y="6356350"/>
            <a:ext cx="2743200" cy="365125"/>
          </a:xfrm>
        </p:spPr>
        <p:txBody>
          <a:bodyPr/>
          <a:lstStyle/>
          <a:p>
            <a:fld id="{212450AE-7FB4-4C4A-BF74-CC967C831442}" type="slidenum">
              <a:rPr lang="nl-NL" smtClean="0"/>
              <a:t>14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  <p:pic>
        <p:nvPicPr>
          <p:cNvPr id="12" name="Afbeelding 11" descr="Afbeeldingsresultaten voor postcodekaart zeeland">
            <a:extLst>
              <a:ext uri="{FF2B5EF4-FFF2-40B4-BE49-F238E27FC236}">
                <a16:creationId xmlns:a16="http://schemas.microsoft.com/office/drawing/2014/main" id="{056CCA46-9A3A-4D75-9D11-F5F5DA7A3B3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061" y="912812"/>
            <a:ext cx="6518866" cy="640616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raan 14">
            <a:extLst>
              <a:ext uri="{FF2B5EF4-FFF2-40B4-BE49-F238E27FC236}">
                <a16:creationId xmlns:a16="http://schemas.microsoft.com/office/drawing/2014/main" id="{5E8BB90C-7ED1-4A23-B8B4-007F4751EBCC}"/>
              </a:ext>
            </a:extLst>
          </p:cNvPr>
          <p:cNvSpPr/>
          <p:nvPr/>
        </p:nvSpPr>
        <p:spPr>
          <a:xfrm>
            <a:off x="8575040" y="2699657"/>
            <a:ext cx="45719" cy="14514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543FA77-6CE5-4665-B508-53B39FB0C5D1}"/>
              </a:ext>
            </a:extLst>
          </p:cNvPr>
          <p:cNvSpPr txBox="1"/>
          <p:nvPr/>
        </p:nvSpPr>
        <p:spPr>
          <a:xfrm>
            <a:off x="391334" y="3606298"/>
            <a:ext cx="246748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800" dirty="0"/>
              <a:t>Dak Bosch Car Service</a:t>
            </a:r>
          </a:p>
          <a:p>
            <a:r>
              <a:rPr lang="nl-NL" sz="2800" dirty="0"/>
              <a:t>Dronkersweg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04D44DAF-7371-4D5C-893C-41BF70B559B4}"/>
              </a:ext>
            </a:extLst>
          </p:cNvPr>
          <p:cNvSpPr txBox="1"/>
          <p:nvPr/>
        </p:nvSpPr>
        <p:spPr>
          <a:xfrm>
            <a:off x="9866411" y="3747563"/>
            <a:ext cx="203165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800" dirty="0"/>
              <a:t>Dak brandweer</a:t>
            </a:r>
          </a:p>
        </p:txBody>
      </p:sp>
      <p:sp>
        <p:nvSpPr>
          <p:cNvPr id="20" name="Pijl: gebogen 19">
            <a:extLst>
              <a:ext uri="{FF2B5EF4-FFF2-40B4-BE49-F238E27FC236}">
                <a16:creationId xmlns:a16="http://schemas.microsoft.com/office/drawing/2014/main" id="{A05B0143-E19C-4774-A837-AA4CB99A8D9D}"/>
              </a:ext>
            </a:extLst>
          </p:cNvPr>
          <p:cNvSpPr/>
          <p:nvPr/>
        </p:nvSpPr>
        <p:spPr>
          <a:xfrm rot="4175241">
            <a:off x="3342530" y="3079589"/>
            <a:ext cx="798552" cy="227984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1" name="Pijl: gebogen 20">
            <a:extLst>
              <a:ext uri="{FF2B5EF4-FFF2-40B4-BE49-F238E27FC236}">
                <a16:creationId xmlns:a16="http://schemas.microsoft.com/office/drawing/2014/main" id="{2F4F2F05-9D46-4E65-BCA2-2F4541E6EAD1}"/>
              </a:ext>
            </a:extLst>
          </p:cNvPr>
          <p:cNvSpPr/>
          <p:nvPr/>
        </p:nvSpPr>
        <p:spPr>
          <a:xfrm rot="16200000">
            <a:off x="7044735" y="1774260"/>
            <a:ext cx="844295" cy="4926664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1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729" y="681037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Rol en Bestuur Coöperatie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11700"/>
          </a:xfrm>
        </p:spPr>
        <p:txBody>
          <a:bodyPr/>
          <a:lstStyle/>
          <a:p>
            <a:r>
              <a:rPr lang="nl-NL" dirty="0"/>
              <a:t>Bestuur van het Project</a:t>
            </a:r>
          </a:p>
          <a:p>
            <a:pPr lvl="1"/>
            <a:r>
              <a:rPr lang="nl-NL" dirty="0"/>
              <a:t>Onderhoud</a:t>
            </a:r>
          </a:p>
          <a:p>
            <a:pPr lvl="1"/>
            <a:r>
              <a:rPr lang="nl-NL" dirty="0"/>
              <a:t>Verzekering</a:t>
            </a:r>
          </a:p>
          <a:p>
            <a:pPr lvl="1"/>
            <a:r>
              <a:rPr lang="nl-NL" dirty="0"/>
              <a:t>Financiële verslaglegging (en reserveringen)</a:t>
            </a:r>
          </a:p>
          <a:p>
            <a:pPr lvl="1"/>
            <a:r>
              <a:rPr lang="nl-NL" dirty="0"/>
              <a:t>Contact met de </a:t>
            </a:r>
            <a:r>
              <a:rPr lang="nl-NL" dirty="0" err="1"/>
              <a:t>dakeigenaar</a:t>
            </a:r>
            <a:endParaRPr lang="nl-NL" dirty="0"/>
          </a:p>
          <a:p>
            <a:pPr lvl="1"/>
            <a:r>
              <a:rPr lang="nl-NL" dirty="0"/>
              <a:t>Communicatie met de leden en naar buiten</a:t>
            </a:r>
          </a:p>
          <a:p>
            <a:endParaRPr lang="nl-NL" dirty="0"/>
          </a:p>
          <a:p>
            <a:r>
              <a:rPr lang="nl-NL" dirty="0"/>
              <a:t>Bestuur: </a:t>
            </a:r>
          </a:p>
          <a:p>
            <a:pPr lvl="1"/>
            <a:r>
              <a:rPr lang="nl-NL" dirty="0"/>
              <a:t>3 leden en de </a:t>
            </a:r>
            <a:r>
              <a:rPr lang="nl-NL" dirty="0" err="1"/>
              <a:t>dakeigenaar</a:t>
            </a:r>
            <a:endParaRPr lang="nl-NL" dirty="0"/>
          </a:p>
          <a:p>
            <a:pPr lvl="1"/>
            <a:r>
              <a:rPr lang="nl-NL" dirty="0"/>
              <a:t>De initiatiefgroep biedt zich aan voor deelname en ondersteuning</a:t>
            </a:r>
          </a:p>
          <a:p>
            <a:endParaRPr lang="nl-NL" dirty="0"/>
          </a:p>
          <a:p>
            <a:pPr lvl="1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15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994"/>
          <a:stretch/>
        </p:blipFill>
        <p:spPr>
          <a:xfrm>
            <a:off x="-3359" y="0"/>
            <a:ext cx="214711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9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/>
              <a:t>Hoe het werkt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0412"/>
            <a:ext cx="10515600" cy="4351338"/>
          </a:xfrm>
        </p:spPr>
        <p:txBody>
          <a:bodyPr/>
          <a:lstStyle/>
          <a:p>
            <a:r>
              <a:rPr lang="nl-NL" dirty="0"/>
              <a:t>Een versimpelde versie</a:t>
            </a:r>
          </a:p>
          <a:p>
            <a:r>
              <a:rPr lang="nl-NL" dirty="0"/>
              <a:t>Een ingewikkelde versie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7442" y="6721475"/>
            <a:ext cx="2743200" cy="365125"/>
          </a:xfrm>
        </p:spPr>
        <p:txBody>
          <a:bodyPr/>
          <a:lstStyle/>
          <a:p>
            <a:fld id="{212450AE-7FB4-4C4A-BF74-CC967C831442}" type="slidenum">
              <a:rPr lang="nl-NL" smtClean="0"/>
              <a:t>16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0" y="136525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98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308" y="563474"/>
            <a:ext cx="9634876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Coöperatie: </a:t>
            </a:r>
            <a:r>
              <a:rPr lang="nl-NL" b="1" dirty="0">
                <a:highlight>
                  <a:srgbClr val="FFFF00"/>
                </a:highlight>
                <a:latin typeface="+mn-lt"/>
              </a:rPr>
              <a:t>Productie</a:t>
            </a:r>
            <a:r>
              <a:rPr lang="nl-NL" b="1" dirty="0">
                <a:latin typeface="+mn-lt"/>
              </a:rPr>
              <a:t> en </a:t>
            </a:r>
            <a:r>
              <a:rPr lang="nl-NL" b="1" dirty="0">
                <a:highlight>
                  <a:srgbClr val="FF0000"/>
                </a:highlight>
                <a:latin typeface="+mn-lt"/>
              </a:rPr>
              <a:t>Administratie</a:t>
            </a:r>
            <a:r>
              <a:rPr lang="nl-NL" b="1" dirty="0">
                <a:latin typeface="+mn-lt"/>
              </a:rPr>
              <a:t>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17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7DB2539-87C3-451C-B3AD-D50FCFDE6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459910"/>
              </p:ext>
            </p:extLst>
          </p:nvPr>
        </p:nvGraphicFramePr>
        <p:xfrm>
          <a:off x="1970633" y="1886024"/>
          <a:ext cx="9098282" cy="4829904"/>
        </p:xfrm>
        <a:graphic>
          <a:graphicData uri="http://schemas.openxmlformats.org/drawingml/2006/table">
            <a:tbl>
              <a:tblPr/>
              <a:tblGrid>
                <a:gridCol w="760676">
                  <a:extLst>
                    <a:ext uri="{9D8B030D-6E8A-4147-A177-3AD203B41FA5}">
                      <a16:colId xmlns:a16="http://schemas.microsoft.com/office/drawing/2014/main" val="1496717742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3000293900"/>
                    </a:ext>
                  </a:extLst>
                </a:gridCol>
                <a:gridCol w="1058980">
                  <a:extLst>
                    <a:ext uri="{9D8B030D-6E8A-4147-A177-3AD203B41FA5}">
                      <a16:colId xmlns:a16="http://schemas.microsoft.com/office/drawing/2014/main" val="4159028651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641711042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308947718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3244969590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150270126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4229389824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61925745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581422014"/>
                    </a:ext>
                  </a:extLst>
                </a:gridCol>
                <a:gridCol w="402711">
                  <a:extLst>
                    <a:ext uri="{9D8B030D-6E8A-4147-A177-3AD203B41FA5}">
                      <a16:colId xmlns:a16="http://schemas.microsoft.com/office/drawing/2014/main" val="2965723378"/>
                    </a:ext>
                  </a:extLst>
                </a:gridCol>
                <a:gridCol w="790507">
                  <a:extLst>
                    <a:ext uri="{9D8B030D-6E8A-4147-A177-3AD203B41FA5}">
                      <a16:colId xmlns:a16="http://schemas.microsoft.com/office/drawing/2014/main" val="807011916"/>
                    </a:ext>
                  </a:extLst>
                </a:gridCol>
              </a:tblGrid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067406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888017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administatie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73801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beheer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09590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76877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verkoop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813776"/>
                  </a:ext>
                </a:extLst>
              </a:tr>
              <a:tr h="532256"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elektriciteitsbedrijf =&gt; korting factuur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71516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805774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lijst productie per lid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583877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391778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997663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communicatie belastingdienst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4237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619928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551905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867851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lid =&gt; elektriciteitsbedrijf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toewijzing belastingdienst =&gt; lid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1883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816501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53737"/>
                  </a:ext>
                </a:extLst>
              </a:tr>
            </a:tbl>
          </a:graphicData>
        </a:graphic>
      </p:graphicFrame>
      <p:sp>
        <p:nvSpPr>
          <p:cNvPr id="12" name="Ovaal 11">
            <a:extLst>
              <a:ext uri="{FF2B5EF4-FFF2-40B4-BE49-F238E27FC236}">
                <a16:creationId xmlns:a16="http://schemas.microsoft.com/office/drawing/2014/main" id="{2D8105B1-64F8-4992-86A4-5893D1BA4988}"/>
              </a:ext>
            </a:extLst>
          </p:cNvPr>
          <p:cNvSpPr/>
          <p:nvPr/>
        </p:nvSpPr>
        <p:spPr>
          <a:xfrm>
            <a:off x="4963381" y="2786661"/>
            <a:ext cx="3024060" cy="32097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84AA327A-B1F4-47E5-A525-5B90DD7484F6}"/>
              </a:ext>
            </a:extLst>
          </p:cNvPr>
          <p:cNvSpPr/>
          <p:nvPr/>
        </p:nvSpPr>
        <p:spPr>
          <a:xfrm>
            <a:off x="5245889" y="3214462"/>
            <a:ext cx="2447960" cy="24711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9CDF3078-D1CF-4CE8-9030-C55991BDEA44}"/>
              </a:ext>
            </a:extLst>
          </p:cNvPr>
          <p:cNvSpPr/>
          <p:nvPr/>
        </p:nvSpPr>
        <p:spPr>
          <a:xfrm>
            <a:off x="5949092" y="3872136"/>
            <a:ext cx="1073895" cy="11405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76660F75-9F51-4044-A141-D549F1D3A1BF}"/>
              </a:ext>
            </a:extLst>
          </p:cNvPr>
          <p:cNvSpPr/>
          <p:nvPr/>
        </p:nvSpPr>
        <p:spPr>
          <a:xfrm>
            <a:off x="7602876" y="1684962"/>
            <a:ext cx="3553906" cy="261990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7396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308" y="563474"/>
            <a:ext cx="9634876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Coöperatie: </a:t>
            </a:r>
            <a:r>
              <a:rPr lang="nl-NL" b="1" dirty="0">
                <a:highlight>
                  <a:srgbClr val="FFFF00"/>
                </a:highlight>
                <a:latin typeface="+mn-lt"/>
              </a:rPr>
              <a:t>Productie</a:t>
            </a:r>
            <a:r>
              <a:rPr lang="nl-NL" b="1" dirty="0">
                <a:latin typeface="+mn-lt"/>
              </a:rPr>
              <a:t> en </a:t>
            </a:r>
            <a:r>
              <a:rPr lang="nl-NL" b="1" dirty="0">
                <a:highlight>
                  <a:srgbClr val="FF0000"/>
                </a:highlight>
                <a:latin typeface="+mn-lt"/>
              </a:rPr>
              <a:t>Administratie</a:t>
            </a:r>
            <a:r>
              <a:rPr lang="nl-NL" b="1" dirty="0">
                <a:latin typeface="+mn-lt"/>
              </a:rPr>
              <a:t>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18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7DB2539-87C3-451C-B3AD-D50FCFDE632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70633" y="1886024"/>
          <a:ext cx="9098282" cy="4829904"/>
        </p:xfrm>
        <a:graphic>
          <a:graphicData uri="http://schemas.openxmlformats.org/drawingml/2006/table">
            <a:tbl>
              <a:tblPr/>
              <a:tblGrid>
                <a:gridCol w="760676">
                  <a:extLst>
                    <a:ext uri="{9D8B030D-6E8A-4147-A177-3AD203B41FA5}">
                      <a16:colId xmlns:a16="http://schemas.microsoft.com/office/drawing/2014/main" val="1496717742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3000293900"/>
                    </a:ext>
                  </a:extLst>
                </a:gridCol>
                <a:gridCol w="1058980">
                  <a:extLst>
                    <a:ext uri="{9D8B030D-6E8A-4147-A177-3AD203B41FA5}">
                      <a16:colId xmlns:a16="http://schemas.microsoft.com/office/drawing/2014/main" val="4159028651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641711042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308947718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3244969590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150270126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4229389824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61925745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581422014"/>
                    </a:ext>
                  </a:extLst>
                </a:gridCol>
                <a:gridCol w="402711">
                  <a:extLst>
                    <a:ext uri="{9D8B030D-6E8A-4147-A177-3AD203B41FA5}">
                      <a16:colId xmlns:a16="http://schemas.microsoft.com/office/drawing/2014/main" val="2965723378"/>
                    </a:ext>
                  </a:extLst>
                </a:gridCol>
                <a:gridCol w="790507">
                  <a:extLst>
                    <a:ext uri="{9D8B030D-6E8A-4147-A177-3AD203B41FA5}">
                      <a16:colId xmlns:a16="http://schemas.microsoft.com/office/drawing/2014/main" val="807011916"/>
                    </a:ext>
                  </a:extLst>
                </a:gridCol>
              </a:tblGrid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067406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888017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administatie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73801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beheer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09590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76877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verkoop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813776"/>
                  </a:ext>
                </a:extLst>
              </a:tr>
              <a:tr h="532256"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elektriciteitsbedrijf =&gt; korting factuur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71516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805774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lijst productie per lid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583877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391778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997663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communicatie belastingdienst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4237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619928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551905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867851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lid =&gt; elektriciteitsbedrijf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toewijzing belastingdienst =&gt; lid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1883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816501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53737"/>
                  </a:ext>
                </a:extLst>
              </a:tr>
            </a:tbl>
          </a:graphicData>
        </a:graphic>
      </p:graphicFrame>
      <p:sp>
        <p:nvSpPr>
          <p:cNvPr id="12" name="Ovaal 11">
            <a:extLst>
              <a:ext uri="{FF2B5EF4-FFF2-40B4-BE49-F238E27FC236}">
                <a16:creationId xmlns:a16="http://schemas.microsoft.com/office/drawing/2014/main" id="{2D8105B1-64F8-4992-86A4-5893D1BA4988}"/>
              </a:ext>
            </a:extLst>
          </p:cNvPr>
          <p:cNvSpPr/>
          <p:nvPr/>
        </p:nvSpPr>
        <p:spPr>
          <a:xfrm>
            <a:off x="4963381" y="2786661"/>
            <a:ext cx="3024060" cy="32097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84AA327A-B1F4-47E5-A525-5B90DD7484F6}"/>
              </a:ext>
            </a:extLst>
          </p:cNvPr>
          <p:cNvSpPr/>
          <p:nvPr/>
        </p:nvSpPr>
        <p:spPr>
          <a:xfrm>
            <a:off x="5245889" y="3214462"/>
            <a:ext cx="2447960" cy="24711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9CDF3078-D1CF-4CE8-9030-C55991BDEA44}"/>
              </a:ext>
            </a:extLst>
          </p:cNvPr>
          <p:cNvSpPr/>
          <p:nvPr/>
        </p:nvSpPr>
        <p:spPr>
          <a:xfrm>
            <a:off x="5949092" y="3872136"/>
            <a:ext cx="1073895" cy="11405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76660F75-9F51-4044-A141-D549F1D3A1BF}"/>
              </a:ext>
            </a:extLst>
          </p:cNvPr>
          <p:cNvSpPr/>
          <p:nvPr/>
        </p:nvSpPr>
        <p:spPr>
          <a:xfrm>
            <a:off x="7342921" y="3429000"/>
            <a:ext cx="4503182" cy="371472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5646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3290" y="344041"/>
            <a:ext cx="9634876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Coöperatie: </a:t>
            </a:r>
            <a:r>
              <a:rPr lang="nl-NL" b="1" dirty="0">
                <a:highlight>
                  <a:srgbClr val="FFFF00"/>
                </a:highlight>
                <a:latin typeface="+mn-lt"/>
              </a:rPr>
              <a:t>Productie</a:t>
            </a:r>
            <a:r>
              <a:rPr lang="nl-NL" b="1" dirty="0">
                <a:latin typeface="+mn-lt"/>
              </a:rPr>
              <a:t> en </a:t>
            </a:r>
            <a:r>
              <a:rPr lang="nl-NL" b="1" dirty="0">
                <a:highlight>
                  <a:srgbClr val="FF0000"/>
                </a:highlight>
                <a:latin typeface="+mn-lt"/>
              </a:rPr>
              <a:t>Administratie</a:t>
            </a:r>
            <a:r>
              <a:rPr lang="nl-NL" b="1" dirty="0">
                <a:latin typeface="+mn-lt"/>
              </a:rPr>
              <a:t>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19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7DB2539-87C3-451C-B3AD-D50FCFDE6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293187"/>
              </p:ext>
            </p:extLst>
          </p:nvPr>
        </p:nvGraphicFramePr>
        <p:xfrm>
          <a:off x="2102902" y="1943227"/>
          <a:ext cx="9098282" cy="4766266"/>
        </p:xfrm>
        <a:graphic>
          <a:graphicData uri="http://schemas.openxmlformats.org/drawingml/2006/table">
            <a:tbl>
              <a:tblPr/>
              <a:tblGrid>
                <a:gridCol w="760676">
                  <a:extLst>
                    <a:ext uri="{9D8B030D-6E8A-4147-A177-3AD203B41FA5}">
                      <a16:colId xmlns:a16="http://schemas.microsoft.com/office/drawing/2014/main" val="1496717742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3000293900"/>
                    </a:ext>
                  </a:extLst>
                </a:gridCol>
                <a:gridCol w="1058980">
                  <a:extLst>
                    <a:ext uri="{9D8B030D-6E8A-4147-A177-3AD203B41FA5}">
                      <a16:colId xmlns:a16="http://schemas.microsoft.com/office/drawing/2014/main" val="4159028651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641711042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308947718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3244969590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150270126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4229389824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61925745"/>
                    </a:ext>
                  </a:extLst>
                </a:gridCol>
                <a:gridCol w="760676">
                  <a:extLst>
                    <a:ext uri="{9D8B030D-6E8A-4147-A177-3AD203B41FA5}">
                      <a16:colId xmlns:a16="http://schemas.microsoft.com/office/drawing/2014/main" val="2581422014"/>
                    </a:ext>
                  </a:extLst>
                </a:gridCol>
                <a:gridCol w="402711">
                  <a:extLst>
                    <a:ext uri="{9D8B030D-6E8A-4147-A177-3AD203B41FA5}">
                      <a16:colId xmlns:a16="http://schemas.microsoft.com/office/drawing/2014/main" val="2965723378"/>
                    </a:ext>
                  </a:extLst>
                </a:gridCol>
                <a:gridCol w="790507">
                  <a:extLst>
                    <a:ext uri="{9D8B030D-6E8A-4147-A177-3AD203B41FA5}">
                      <a16:colId xmlns:a16="http://schemas.microsoft.com/office/drawing/2014/main" val="807011916"/>
                    </a:ext>
                  </a:extLst>
                </a:gridCol>
              </a:tblGrid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067406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888017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administatie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73801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beheer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09590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76877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verkoop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813776"/>
                  </a:ext>
                </a:extLst>
              </a:tr>
              <a:tr h="532256"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elektriciteitsbedrijf =&gt; korting factuur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715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805774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lijst productie per lid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583877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391778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997663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communicatie belastingdienst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42374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619928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551905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867851"/>
                  </a:ext>
                </a:extLst>
              </a:tr>
              <a:tr h="292265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lid =&gt; elektriciteitsbedrijf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toewijzing belastingdienst =&gt; lid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1883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816501"/>
                  </a:ext>
                </a:extLst>
              </a:tr>
              <a:tr h="231278"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53737"/>
                  </a:ext>
                </a:extLst>
              </a:tr>
            </a:tbl>
          </a:graphicData>
        </a:graphic>
      </p:graphicFrame>
      <p:sp>
        <p:nvSpPr>
          <p:cNvPr id="12" name="Ovaal 11">
            <a:extLst>
              <a:ext uri="{FF2B5EF4-FFF2-40B4-BE49-F238E27FC236}">
                <a16:creationId xmlns:a16="http://schemas.microsoft.com/office/drawing/2014/main" id="{2D8105B1-64F8-4992-86A4-5893D1BA4988}"/>
              </a:ext>
            </a:extLst>
          </p:cNvPr>
          <p:cNvSpPr/>
          <p:nvPr/>
        </p:nvSpPr>
        <p:spPr>
          <a:xfrm>
            <a:off x="4963381" y="2786661"/>
            <a:ext cx="3024060" cy="32097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84AA327A-B1F4-47E5-A525-5B90DD7484F6}"/>
              </a:ext>
            </a:extLst>
          </p:cNvPr>
          <p:cNvSpPr/>
          <p:nvPr/>
        </p:nvSpPr>
        <p:spPr>
          <a:xfrm>
            <a:off x="5245889" y="3214462"/>
            <a:ext cx="2447960" cy="24711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9CDF3078-D1CF-4CE8-9030-C55991BDEA44}"/>
              </a:ext>
            </a:extLst>
          </p:cNvPr>
          <p:cNvSpPr/>
          <p:nvPr/>
        </p:nvSpPr>
        <p:spPr>
          <a:xfrm>
            <a:off x="5949092" y="3872136"/>
            <a:ext cx="1073895" cy="11405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100" dirty="0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76660F75-9F51-4044-A141-D549F1D3A1BF}"/>
              </a:ext>
            </a:extLst>
          </p:cNvPr>
          <p:cNvSpPr/>
          <p:nvPr/>
        </p:nvSpPr>
        <p:spPr>
          <a:xfrm rot="20529890">
            <a:off x="2027559" y="2389100"/>
            <a:ext cx="3553906" cy="453178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2690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7442" y="6721475"/>
            <a:ext cx="2743200" cy="365125"/>
          </a:xfrm>
        </p:spPr>
        <p:txBody>
          <a:bodyPr/>
          <a:lstStyle/>
          <a:p>
            <a:fld id="{212450AE-7FB4-4C4A-BF74-CC967C831442}" type="slidenum">
              <a:rPr lang="nl-NL" smtClean="0"/>
              <a:t>20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0" y="136525"/>
            <a:ext cx="2258879" cy="1825625"/>
          </a:xfrm>
          <a:prstGeom prst="rect">
            <a:avLst/>
          </a:prstGeom>
        </p:spPr>
      </p:pic>
      <p:pic>
        <p:nvPicPr>
          <p:cNvPr id="8" name="Tijdelijke aanduiding voor inhoud 5">
            <a:extLst>
              <a:ext uri="{FF2B5EF4-FFF2-40B4-BE49-F238E27FC236}">
                <a16:creationId xmlns:a16="http://schemas.microsoft.com/office/drawing/2014/main" id="{72F0EF16-D572-4A1A-A73F-40E9BA728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628" y="-734289"/>
            <a:ext cx="10812064" cy="763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94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21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4E3CEEDB-F458-4893-A97A-C5CD0F58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827" y="1344113"/>
            <a:ext cx="10515600" cy="5191624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Niet meer certificaten dan je eigen stroomverbruik</a:t>
            </a:r>
          </a:p>
          <a:p>
            <a:pPr lvl="1"/>
            <a:r>
              <a:rPr lang="nl-NL" dirty="0"/>
              <a:t>Want belastingkorting stelt grenzen!</a:t>
            </a:r>
          </a:p>
          <a:p>
            <a:r>
              <a:rPr lang="nl-NL" dirty="0"/>
              <a:t>1 Certificaat = 1 paneel = 280 kWh en kost € 290 tot € 320,=</a:t>
            </a:r>
          </a:p>
          <a:p>
            <a:pPr lvl="1"/>
            <a:r>
              <a:rPr lang="nl-NL" dirty="0"/>
              <a:t>Minimaal aantal panelen om mee te doen: 1 </a:t>
            </a:r>
          </a:p>
          <a:p>
            <a:r>
              <a:rPr lang="nl-NL" dirty="0"/>
              <a:t>Een elektriciteitsbedrijf dat mee wil doen aan de uitvoering van de PCR-regeling </a:t>
            </a:r>
          </a:p>
          <a:p>
            <a:pPr lvl="1"/>
            <a:r>
              <a:rPr lang="nl-NL" dirty="0"/>
              <a:t>Dit hoeft niet persé het bedrijf te zijn dat ook de coöp stroom af neemt</a:t>
            </a:r>
          </a:p>
          <a:p>
            <a:r>
              <a:rPr lang="nl-NL" dirty="0"/>
              <a:t>De Coöperant stuurt de beschikking van de Belastingdienst naar zijn </a:t>
            </a:r>
            <a:r>
              <a:rPr lang="nl-NL" dirty="0" err="1"/>
              <a:t>elek</a:t>
            </a:r>
            <a:r>
              <a:rPr lang="nl-NL" dirty="0"/>
              <a:t>- triciteitsbedrijf</a:t>
            </a:r>
          </a:p>
          <a:p>
            <a:r>
              <a:rPr lang="nl-NL" dirty="0"/>
              <a:t>Checkt of zijn factuur daadwerkelijk wordt verlaagd</a:t>
            </a:r>
          </a:p>
          <a:p>
            <a:r>
              <a:rPr lang="nl-NL" dirty="0"/>
              <a:t>Eén stem per lid in de coöperatie</a:t>
            </a:r>
          </a:p>
          <a:p>
            <a:r>
              <a:rPr lang="nl-NL" dirty="0"/>
              <a:t>De Coöperatie is de eigenaar van de panelen</a:t>
            </a:r>
          </a:p>
          <a:p>
            <a:pPr lvl="1"/>
            <a:r>
              <a:rPr lang="nl-NL" dirty="0"/>
              <a:t>En draagt ze na 15 jaar over aan de dak eigenaar</a:t>
            </a:r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5F323DDA-6D45-4AD2-A333-C32CA379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843" y="320675"/>
            <a:ext cx="10021584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Wat heb je (nodig)? </a:t>
            </a:r>
            <a:r>
              <a:rPr lang="nl-NL" dirty="0">
                <a:latin typeface="+mn-lt"/>
              </a:rPr>
              <a:t>(bij benadering)</a:t>
            </a:r>
          </a:p>
        </p:txBody>
      </p:sp>
    </p:spTree>
    <p:extLst>
      <p:ext uri="{BB962C8B-B14F-4D97-AF65-F5344CB8AC3E}">
        <p14:creationId xmlns:p14="http://schemas.microsoft.com/office/powerpoint/2010/main" val="520374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Mogelijkheden voor financiering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Basis: een aanbetaling bij inschrijving als deelnemer</a:t>
            </a:r>
          </a:p>
          <a:p>
            <a:r>
              <a:rPr lang="nl-NL" dirty="0"/>
              <a:t>Hoofdsom bij het inwerkingstellen van de installatie</a:t>
            </a:r>
          </a:p>
          <a:p>
            <a:r>
              <a:rPr lang="nl-NL" dirty="0"/>
              <a:t>En als je het geld niet klaar hebt liggen?</a:t>
            </a:r>
          </a:p>
          <a:p>
            <a:pPr lvl="1"/>
            <a:r>
              <a:rPr lang="nl-NL" dirty="0"/>
              <a:t>Voor een kleine organisatie is eigen regeling moeilijk realiseerbaar (AFM)</a:t>
            </a:r>
          </a:p>
          <a:p>
            <a:pPr lvl="2"/>
            <a:r>
              <a:rPr lang="nl-NL" dirty="0"/>
              <a:t>Wij zijn daar dan ook nog niet in geslaagd</a:t>
            </a:r>
          </a:p>
          <a:p>
            <a:pPr lvl="1"/>
            <a:r>
              <a:rPr lang="nl-NL" dirty="0"/>
              <a:t>Mogelijkheden</a:t>
            </a:r>
          </a:p>
          <a:p>
            <a:pPr lvl="2"/>
            <a:r>
              <a:rPr lang="nl-NL" dirty="0"/>
              <a:t>Krediet bij de bank (maar let op het rentepercentage!)</a:t>
            </a:r>
          </a:p>
          <a:p>
            <a:pPr lvl="2"/>
            <a:r>
              <a:rPr lang="nl-NL" dirty="0"/>
              <a:t>Gemeente Goes heeft speciaal fonds voor ondersteuning duurzame investeringen ( 1,9% rente)</a:t>
            </a:r>
          </a:p>
          <a:p>
            <a:pPr lvl="3"/>
            <a:r>
              <a:rPr lang="nl-NL" dirty="0"/>
              <a:t>Maar het fonds is momenteel (bijna) leeg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22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95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400" y="0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Wat doet het Coöperatie-bestuur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400" y="1074737"/>
            <a:ext cx="10515600" cy="5646737"/>
          </a:xfrm>
        </p:spPr>
        <p:txBody>
          <a:bodyPr>
            <a:normAutofit/>
          </a:bodyPr>
          <a:lstStyle/>
          <a:p>
            <a:r>
              <a:rPr lang="nl-NL" dirty="0"/>
              <a:t>Onderzoekt </a:t>
            </a:r>
            <a:r>
              <a:rPr lang="nl-NL" dirty="0" err="1"/>
              <a:t>dakkwaliteit</a:t>
            </a:r>
            <a:endParaRPr lang="nl-NL" dirty="0"/>
          </a:p>
          <a:p>
            <a:r>
              <a:rPr lang="nl-NL" dirty="0"/>
              <a:t>Sluit opstalrecht voor de zonnepanelen af met de dak eigenaar</a:t>
            </a:r>
          </a:p>
          <a:p>
            <a:r>
              <a:rPr lang="nl-NL" dirty="0"/>
              <a:t>Organiseert aansluiting met Enduris</a:t>
            </a:r>
          </a:p>
          <a:p>
            <a:r>
              <a:rPr lang="nl-NL" dirty="0"/>
              <a:t>Vraagt offertes voor panelen en installatie en geeft de opdracht</a:t>
            </a:r>
          </a:p>
          <a:p>
            <a:r>
              <a:rPr lang="nl-NL" dirty="0"/>
              <a:t>Zoekt een afnemer voor de opgewekte stroom</a:t>
            </a:r>
          </a:p>
          <a:p>
            <a:pPr lvl="1"/>
            <a:r>
              <a:rPr lang="nl-NL" dirty="0"/>
              <a:t>Een elektriciteitsbedrijf dat ook veel van de Admin over kan nemen</a:t>
            </a:r>
          </a:p>
          <a:p>
            <a:r>
              <a:rPr lang="nl-NL" dirty="0"/>
              <a:t>Regelt de administratie met de Belastingdienst</a:t>
            </a:r>
          </a:p>
          <a:p>
            <a:r>
              <a:rPr lang="nl-NL" dirty="0"/>
              <a:t>Doet het beheer en de boekhouding van het project</a:t>
            </a:r>
          </a:p>
          <a:p>
            <a:r>
              <a:rPr lang="nl-NL" dirty="0"/>
              <a:t>Communiceert met de leden</a:t>
            </a:r>
          </a:p>
          <a:p>
            <a:r>
              <a:rPr lang="nl-NL" dirty="0"/>
              <a:t>Doet voorstellen over het saldo van de Coöperatie </a:t>
            </a:r>
          </a:p>
          <a:p>
            <a:pPr lvl="1"/>
            <a:r>
              <a:rPr lang="nl-NL" dirty="0"/>
              <a:t>Is variabel en afhankelijk van de stroomprijs 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23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10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Wie doet wat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Het lid is verantwoordelijk voor de certificaten</a:t>
            </a:r>
          </a:p>
          <a:p>
            <a:pPr lvl="1"/>
            <a:r>
              <a:rPr lang="nl-NL" dirty="0"/>
              <a:t>Bij verhuizen binnen het PCR-gebied verhuizen kan hij zijn Certificaten behouden</a:t>
            </a:r>
          </a:p>
          <a:p>
            <a:pPr lvl="1"/>
            <a:r>
              <a:rPr lang="nl-NL" dirty="0"/>
              <a:t>Bij verhuizing buiten het gebied is het lid verantwoordelijk voor nieuwe Coöperant</a:t>
            </a:r>
          </a:p>
          <a:p>
            <a:pPr lvl="2"/>
            <a:r>
              <a:rPr lang="nl-NL" dirty="0"/>
              <a:t>De Coöp zoekt actief mee</a:t>
            </a:r>
          </a:p>
          <a:p>
            <a:pPr lvl="2"/>
            <a:r>
              <a:rPr lang="nl-NL" dirty="0"/>
              <a:t>Hanteert lineaire </a:t>
            </a:r>
            <a:r>
              <a:rPr lang="nl-NL" dirty="0" err="1"/>
              <a:t>afschrijvin</a:t>
            </a:r>
            <a:endParaRPr lang="nl-NL" dirty="0"/>
          </a:p>
          <a:p>
            <a:pPr lvl="2"/>
            <a:r>
              <a:rPr lang="nl-NL" dirty="0"/>
              <a:t>Heeft in de praktijk soms wachtlijst</a:t>
            </a:r>
          </a:p>
          <a:p>
            <a:pPr lvl="1"/>
            <a:r>
              <a:rPr lang="nl-NL" dirty="0"/>
              <a:t>Wanneer hij er vanaf wil of moet gelden dezelfde regels als bij verhuizing  buiten de regio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24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33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highlight>
                  <a:srgbClr val="00FFFF"/>
                </a:highlight>
              </a:rPr>
              <a:t>Indicatie</a:t>
            </a:r>
            <a:r>
              <a:rPr lang="nl-NL" b="1" dirty="0"/>
              <a:t> van kosten en opbrengsten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25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117CBA2-DFD8-44F3-B525-A563D5C584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869730"/>
              </p:ext>
            </p:extLst>
          </p:nvPr>
        </p:nvGraphicFramePr>
        <p:xfrm>
          <a:off x="930008" y="1690688"/>
          <a:ext cx="10394409" cy="503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4" imgW="8626954" imgH="4174801" progId="Excel.Sheet.12">
                  <p:embed/>
                </p:oleObj>
              </mc:Choice>
              <mc:Fallback>
                <p:oleObj name="Worksheet" r:id="rId4" imgW="8626954" imgH="41748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0008" y="1690688"/>
                        <a:ext cx="10394409" cy="5030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371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Wat moet er nog gebeuren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We hebben 2 daken met positief dak onderzoek</a:t>
            </a:r>
          </a:p>
          <a:p>
            <a:r>
              <a:rPr lang="nl-NL" dirty="0"/>
              <a:t>Basisovereenstemming opstalrecht in onderhandeling</a:t>
            </a:r>
          </a:p>
          <a:p>
            <a:r>
              <a:rPr lang="nl-NL" dirty="0"/>
              <a:t>Offertes (3) voor PCR’s in voorbereiding</a:t>
            </a:r>
          </a:p>
          <a:p>
            <a:r>
              <a:rPr lang="nl-NL" dirty="0"/>
              <a:t>Aansluiting op het net in voorbereiding</a:t>
            </a:r>
          </a:p>
          <a:p>
            <a:r>
              <a:rPr lang="nl-NL" dirty="0"/>
              <a:t>Aanvraag subsidie Zeeuws Klimaatfonds</a:t>
            </a:r>
          </a:p>
          <a:p>
            <a:r>
              <a:rPr lang="nl-NL" dirty="0"/>
              <a:t>Werving leden Coöperatie</a:t>
            </a:r>
          </a:p>
          <a:p>
            <a:r>
              <a:rPr lang="nl-NL" dirty="0"/>
              <a:t>Oprichting Coöperatie</a:t>
            </a:r>
          </a:p>
          <a:p>
            <a:r>
              <a:rPr lang="nl-NL" dirty="0"/>
              <a:t>Bestuur Coöperatie organiseren</a:t>
            </a:r>
          </a:p>
          <a:p>
            <a:pPr lvl="1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26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59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En de leden?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aanmeldingsformulier naar inschrijvingsformulier</a:t>
            </a:r>
          </a:p>
          <a:p>
            <a:pPr lvl="1"/>
            <a:r>
              <a:rPr lang="nl-NL" dirty="0"/>
              <a:t>Kosten € 50 per inschrijving</a:t>
            </a:r>
          </a:p>
          <a:p>
            <a:pPr lvl="1"/>
            <a:r>
              <a:rPr lang="nl-NL" dirty="0"/>
              <a:t>Is aanbetaling voor de koop van certificaten</a:t>
            </a:r>
          </a:p>
          <a:p>
            <a:pPr lvl="1"/>
            <a:r>
              <a:rPr lang="nl-NL" dirty="0"/>
              <a:t>De rest wanneer we stroom gaan leveren.</a:t>
            </a:r>
          </a:p>
          <a:p>
            <a:endParaRPr lang="nl-NL" dirty="0"/>
          </a:p>
          <a:p>
            <a:r>
              <a:rPr lang="nl-NL" dirty="0"/>
              <a:t>Volg ons op </a:t>
            </a:r>
            <a:r>
              <a:rPr lang="nl-NL" dirty="0">
                <a:hlinkClick r:id="rId2"/>
              </a:rPr>
              <a:t>www.zeeuwind.nl/PUUR</a:t>
            </a:r>
            <a:endParaRPr lang="nl-NL" dirty="0"/>
          </a:p>
          <a:p>
            <a:pPr lvl="1"/>
            <a:r>
              <a:rPr lang="nl-NL" dirty="0"/>
              <a:t>Deze presentatie</a:t>
            </a:r>
          </a:p>
          <a:p>
            <a:pPr lvl="1"/>
            <a:r>
              <a:rPr lang="nl-NL" dirty="0"/>
              <a:t>Antwoorden op mogelijke vragen</a:t>
            </a:r>
          </a:p>
          <a:p>
            <a:pPr lvl="1"/>
            <a:r>
              <a:rPr lang="nl-NL" dirty="0"/>
              <a:t>inschrijfformulier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27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745"/>
          <a:stretch/>
        </p:blipFill>
        <p:spPr>
          <a:xfrm>
            <a:off x="-3359" y="0"/>
            <a:ext cx="218775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21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id="{8F44DD16-DF97-4A2A-96A0-8AF6EEC1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365125"/>
            <a:ext cx="9098280" cy="1325563"/>
          </a:xfrm>
        </p:spPr>
        <p:txBody>
          <a:bodyPr/>
          <a:lstStyle/>
          <a:p>
            <a:r>
              <a:rPr lang="nl-NL" b="1" dirty="0">
                <a:latin typeface="+mn-lt"/>
              </a:rPr>
              <a:t>Realisering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FA7D69-9FA7-497B-9FF3-CD7B7147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Streefdatum eind 2019</a:t>
            </a:r>
          </a:p>
          <a:p>
            <a:pPr lvl="1"/>
            <a:r>
              <a:rPr lang="nl-NL" dirty="0"/>
              <a:t>Zodat huidige belastingmaatregel zeker van toepassing is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72C26E-A1DA-4504-B47A-EFC147B7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A76FC7-62BA-452E-AA92-FE7FE968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28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13698-1077-45F2-812A-718D2D5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9"/>
          <a:stretch/>
        </p:blipFill>
        <p:spPr>
          <a:xfrm>
            <a:off x="-3359" y="0"/>
            <a:ext cx="2258879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10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8FC31166-C3D0-4584-BADA-E0274BC9E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220" r="1882" b="9031"/>
          <a:stretch/>
        </p:blipFill>
        <p:spPr>
          <a:xfrm>
            <a:off x="2400301" y="863600"/>
            <a:ext cx="6093459" cy="5857875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AD999E-5A47-4782-88CC-2989EDCBC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F836-21FB-4071-8099-9AFABE69047E}" type="datetime1">
              <a:rPr lang="nl-NL" smtClean="0"/>
              <a:t>5-6-2019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866D96-70B5-4697-86DA-DCE001F5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450AE-7FB4-4C4A-BF74-CC967C831442}" type="slidenum">
              <a:rPr lang="nl-NL" smtClean="0"/>
              <a:t>29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4077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1408</Words>
  <Application>Microsoft Office PowerPoint</Application>
  <PresentationFormat>Breedbeeld</PresentationFormat>
  <Paragraphs>309</Paragraphs>
  <Slides>29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Worksheet</vt:lpstr>
      <vt:lpstr>Informatie avond PostcodeRoos Project Gemeente Goes</vt:lpstr>
      <vt:lpstr>Programma</vt:lpstr>
      <vt:lpstr>De initiatiefnemers</vt:lpstr>
      <vt:lpstr>Dit zijn de namen</vt:lpstr>
      <vt:lpstr>Wie steunen dit PCR-initiatief</vt:lpstr>
      <vt:lpstr>Het Zeeuwse Klimaat Fonds ondersteunt</vt:lpstr>
      <vt:lpstr>Organisatie van het Initiatief</vt:lpstr>
      <vt:lpstr>Een PostcodeRoos Project - Waarom</vt:lpstr>
      <vt:lpstr>Een Postcode Roos – Hoe en voor wie</vt:lpstr>
      <vt:lpstr>Een Postcode Roos – Hoe en voor wie 2</vt:lpstr>
      <vt:lpstr>Een Postcode Roos – Hoe en voor wie 3</vt:lpstr>
      <vt:lpstr>Andere oplossingen</vt:lpstr>
      <vt:lpstr>Terug naar de Gemeente Goes</vt:lpstr>
      <vt:lpstr>Kandidaat daken</vt:lpstr>
      <vt:lpstr>Rol en Bestuur Coöperatie</vt:lpstr>
      <vt:lpstr>Hoe het werkt</vt:lpstr>
      <vt:lpstr>Coöperatie: Productie en Administratie </vt:lpstr>
      <vt:lpstr>Coöperatie: Productie en Administratie </vt:lpstr>
      <vt:lpstr>Coöperatie: Productie en Administratie </vt:lpstr>
      <vt:lpstr>PowerPoint-presentatie</vt:lpstr>
      <vt:lpstr>Wat heb je (nodig)? (bij benadering)</vt:lpstr>
      <vt:lpstr>Mogelijkheden voor financiering</vt:lpstr>
      <vt:lpstr>Wat doet het Coöperatie-bestuur</vt:lpstr>
      <vt:lpstr>Wie doet wat</vt:lpstr>
      <vt:lpstr>Indicatie van kosten en opbrengsten</vt:lpstr>
      <vt:lpstr>Wat moet er nog gebeuren</vt:lpstr>
      <vt:lpstr>En de leden?</vt:lpstr>
      <vt:lpstr>Realisering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Michielsen, Carla</dc:creator>
  <cp:lastModifiedBy>Klaas van der Woude</cp:lastModifiedBy>
  <cp:revision>59</cp:revision>
  <cp:lastPrinted>2019-06-05T14:25:48Z</cp:lastPrinted>
  <dcterms:created xsi:type="dcterms:W3CDTF">2019-06-02T13:10:25Z</dcterms:created>
  <dcterms:modified xsi:type="dcterms:W3CDTF">2019-06-05T15:09:33Z</dcterms:modified>
</cp:coreProperties>
</file>